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30" r:id="rId1"/>
  </p:sldMasterIdLst>
  <p:notesMasterIdLst>
    <p:notesMasterId r:id="rId12"/>
  </p:notesMasterIdLst>
  <p:sldIdLst>
    <p:sldId id="256" r:id="rId2"/>
    <p:sldId id="257" r:id="rId3"/>
    <p:sldId id="259" r:id="rId4"/>
    <p:sldId id="260" r:id="rId5"/>
    <p:sldId id="263" r:id="rId6"/>
    <p:sldId id="264" r:id="rId7"/>
    <p:sldId id="267" r:id="rId8"/>
    <p:sldId id="265" r:id="rId9"/>
    <p:sldId id="266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AEB"/>
    <a:srgbClr val="022982"/>
    <a:srgbClr val="A6D9F7"/>
    <a:srgbClr val="009134"/>
    <a:srgbClr val="003AB5"/>
    <a:srgbClr val="0052DB"/>
    <a:srgbClr val="0029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7"/>
    <p:restoredTop sz="82579"/>
  </p:normalViewPr>
  <p:slideViewPr>
    <p:cSldViewPr snapToGrid="0" snapToObjects="1">
      <p:cViewPr>
        <p:scale>
          <a:sx n="81" d="100"/>
          <a:sy n="81" d="100"/>
        </p:scale>
        <p:origin x="2184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15C5C4-3A63-944D-BC60-FCBC686F8BD0}" type="datetimeFigureOut">
              <a:rPr lang="en-US" smtClean="0"/>
              <a:t>1/11/18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2EE876-ED62-2546-A715-8C7CEB97B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19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EE876-ED62-2546-A715-8C7CEB97B8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724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EE876-ED62-2546-A715-8C7CEB97B8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2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EE876-ED62-2546-A715-8C7CEB97B8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75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EE876-ED62-2546-A715-8C7CEB97B8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70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EE876-ED62-2546-A715-8C7CEB97B8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27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EE876-ED62-2546-A715-8C7CEB97B8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74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EE876-ED62-2546-A715-8C7CEB97B8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14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EE876-ED62-2546-A715-8C7CEB97B8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18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EE876-ED62-2546-A715-8C7CEB97B8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24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EE876-ED62-2546-A715-8C7CEB97B8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918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2D2470A8-ED84-014D-BF56-3DD44EADB700}" type="datetimeFigureOut">
              <a:rPr lang="en-US" smtClean="0"/>
              <a:t>1/11/18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8DA9B41F-9D2E-0C40-9F7C-C1FCEC25FA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470A8-ED84-014D-BF56-3DD44EADB700}" type="datetimeFigureOut">
              <a:rPr lang="en-US" smtClean="0"/>
              <a:t>1/11/18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9B41F-9D2E-0C40-9F7C-C1FCEC25FA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D2470A8-ED84-014D-BF56-3DD44EADB700}" type="datetimeFigureOut">
              <a:rPr lang="en-US" smtClean="0"/>
              <a:t>1/11/18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DA9B41F-9D2E-0C40-9F7C-C1FCEC25FA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D2470A8-ED84-014D-BF56-3DD44EADB700}" type="datetimeFigureOut">
              <a:rPr lang="en-US" smtClean="0"/>
              <a:t>1/11/18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DA9B41F-9D2E-0C40-9F7C-C1FCEC25FAD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D2470A8-ED84-014D-BF56-3DD44EADB700}" type="datetimeFigureOut">
              <a:rPr lang="en-US" smtClean="0"/>
              <a:t>1/11/18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DA9B41F-9D2E-0C40-9F7C-C1FCEC25FA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470A8-ED84-014D-BF56-3DD44EADB700}" type="datetimeFigureOut">
              <a:rPr lang="en-US" smtClean="0"/>
              <a:t>1/11/18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9B41F-9D2E-0C40-9F7C-C1FCEC25FA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470A8-ED84-014D-BF56-3DD44EADB700}" type="datetimeFigureOut">
              <a:rPr lang="en-US" smtClean="0"/>
              <a:t>1/11/18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9B41F-9D2E-0C40-9F7C-C1FCEC25FA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470A8-ED84-014D-BF56-3DD44EADB700}" type="datetimeFigureOut">
              <a:rPr lang="en-US" smtClean="0"/>
              <a:t>1/11/18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9B41F-9D2E-0C40-9F7C-C1FCEC25FA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D2470A8-ED84-014D-BF56-3DD44EADB700}" type="datetimeFigureOut">
              <a:rPr lang="en-US" smtClean="0"/>
              <a:t>1/11/18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DA9B41F-9D2E-0C40-9F7C-C1FCEC25FA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470A8-ED84-014D-BF56-3DD44EADB700}" type="datetimeFigureOut">
              <a:rPr lang="en-US" smtClean="0"/>
              <a:t>1/11/18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9B41F-9D2E-0C40-9F7C-C1FCEC25FA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D2470A8-ED84-014D-BF56-3DD44EADB700}" type="datetimeFigureOut">
              <a:rPr lang="en-US" smtClean="0"/>
              <a:t>1/11/18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DA9B41F-9D2E-0C40-9F7C-C1FCEC25FA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470A8-ED84-014D-BF56-3DD44EADB700}" type="datetimeFigureOut">
              <a:rPr lang="en-US" smtClean="0"/>
              <a:t>1/11/18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9B41F-9D2E-0C40-9F7C-C1FCEC25FA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470A8-ED84-014D-BF56-3DD44EADB700}" type="datetimeFigureOut">
              <a:rPr lang="en-US" smtClean="0"/>
              <a:t>1/11/18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9B41F-9D2E-0C40-9F7C-C1FCEC25FA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470A8-ED84-014D-BF56-3DD44EADB700}" type="datetimeFigureOut">
              <a:rPr lang="en-US" smtClean="0"/>
              <a:t>1/11/18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9B41F-9D2E-0C40-9F7C-C1FCEC25FA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470A8-ED84-014D-BF56-3DD44EADB700}" type="datetimeFigureOut">
              <a:rPr lang="en-US" smtClean="0"/>
              <a:t>1/11/18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9B41F-9D2E-0C40-9F7C-C1FCEC25FA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470A8-ED84-014D-BF56-3DD44EADB700}" type="datetimeFigureOut">
              <a:rPr lang="en-US" smtClean="0"/>
              <a:t>1/11/18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9B41F-9D2E-0C40-9F7C-C1FCEC25FA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470A8-ED84-014D-BF56-3DD44EADB700}" type="datetimeFigureOut">
              <a:rPr lang="en-US" smtClean="0"/>
              <a:t>1/11/18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9B41F-9D2E-0C40-9F7C-C1FCEC25FA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470A8-ED84-014D-BF56-3DD44EADB700}" type="datetimeFigureOut">
              <a:rPr lang="en-US" smtClean="0"/>
              <a:t>1/11/18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9B41F-9D2E-0C40-9F7C-C1FCEC25F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751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31" r:id="rId1"/>
    <p:sldLayoutId id="2147484232" r:id="rId2"/>
    <p:sldLayoutId id="2147484233" r:id="rId3"/>
    <p:sldLayoutId id="2147484234" r:id="rId4"/>
    <p:sldLayoutId id="2147484235" r:id="rId5"/>
    <p:sldLayoutId id="2147484236" r:id="rId6"/>
    <p:sldLayoutId id="2147484237" r:id="rId7"/>
    <p:sldLayoutId id="2147484238" r:id="rId8"/>
    <p:sldLayoutId id="2147484239" r:id="rId9"/>
    <p:sldLayoutId id="2147484240" r:id="rId10"/>
    <p:sldLayoutId id="2147484241" r:id="rId11"/>
    <p:sldLayoutId id="2147484242" r:id="rId12"/>
    <p:sldLayoutId id="2147484243" r:id="rId13"/>
    <p:sldLayoutId id="2147484244" r:id="rId14"/>
    <p:sldLayoutId id="2147484245" r:id="rId15"/>
    <p:sldLayoutId id="2147484246" r:id="rId16"/>
    <p:sldLayoutId id="214748424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microsoft.com/office/2007/relationships/hdphoto" Target="../media/hdphoto1.wdp"/><Relationship Id="rId6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8.png"/><Relationship Id="rId5" Type="http://schemas.openxmlformats.org/officeDocument/2006/relationships/image" Target="../media/image35.jpg"/><Relationship Id="rId6" Type="http://schemas.openxmlformats.org/officeDocument/2006/relationships/image" Target="../media/image41.png"/><Relationship Id="rId7" Type="http://schemas.microsoft.com/office/2007/relationships/hdphoto" Target="../media/hdphoto8.wdp"/><Relationship Id="rId8" Type="http://schemas.openxmlformats.org/officeDocument/2006/relationships/hyperlink" Target="mailto:emily@findspark.com" TargetMode="External"/><Relationship Id="rId9" Type="http://schemas.openxmlformats.org/officeDocument/2006/relationships/image" Target="../media/image42.png"/><Relationship Id="rId10" Type="http://schemas.microsoft.com/office/2007/relationships/hdphoto" Target="../media/hdphoto9.wdp"/><Relationship Id="rId11" Type="http://schemas.openxmlformats.org/officeDocument/2006/relationships/hyperlink" Target="mailto:marie@findspark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2.wdp"/><Relationship Id="rId5" Type="http://schemas.openxmlformats.org/officeDocument/2006/relationships/hyperlink" Target="http://www.wendyxie.wixsite.com/WENDYXIE" TargetMode="External"/><Relationship Id="rId6" Type="http://schemas.openxmlformats.org/officeDocument/2006/relationships/image" Target="../media/image7.png"/><Relationship Id="rId7" Type="http://schemas.microsoft.com/office/2007/relationships/hdphoto" Target="../media/hdphoto3.wdp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microsoft.com/office/2007/relationships/hdphoto" Target="../media/hdphoto4.wdp"/><Relationship Id="rId5" Type="http://schemas.openxmlformats.org/officeDocument/2006/relationships/image" Target="../media/image8.png"/><Relationship Id="rId6" Type="http://schemas.openxmlformats.org/officeDocument/2006/relationships/image" Target="../media/image10.gif"/><Relationship Id="rId7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8.png"/><Relationship Id="rId5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image" Target="../media/image23.png"/><Relationship Id="rId14" Type="http://schemas.openxmlformats.org/officeDocument/2006/relationships/image" Target="../media/image24.png"/><Relationship Id="rId15" Type="http://schemas.openxmlformats.org/officeDocument/2006/relationships/image" Target="../media/image25.png"/><Relationship Id="rId16" Type="http://schemas.microsoft.com/office/2007/relationships/hdphoto" Target="../media/hdphoto5.wdp"/><Relationship Id="rId17" Type="http://schemas.openxmlformats.org/officeDocument/2006/relationships/image" Target="../media/image26.png"/><Relationship Id="rId18" Type="http://schemas.microsoft.com/office/2007/relationships/hdphoto" Target="../media/hdphoto6.wdp"/><Relationship Id="rId19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Relationship Id="rId4" Type="http://schemas.openxmlformats.org/officeDocument/2006/relationships/image" Target="../media/image8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microsoft.com/office/2007/relationships/hdphoto" Target="../media/hdphoto7.wdp"/><Relationship Id="rId5" Type="http://schemas.openxmlformats.org/officeDocument/2006/relationships/image" Target="../media/image8.png"/><Relationship Id="rId6" Type="http://schemas.openxmlformats.org/officeDocument/2006/relationships/hyperlink" Target="http://www.ascendbaruch.org/" TargetMode="External"/><Relationship Id="rId7" Type="http://schemas.openxmlformats.org/officeDocument/2006/relationships/image" Target="../media/image29.png"/><Relationship Id="rId8" Type="http://schemas.openxmlformats.org/officeDocument/2006/relationships/hyperlink" Target="http://www.baruchucla.org/" TargetMode="External"/><Relationship Id="rId9" Type="http://schemas.openxmlformats.org/officeDocument/2006/relationships/image" Target="../media/image30.png"/><Relationship Id="rId10" Type="http://schemas.openxmlformats.org/officeDocument/2006/relationships/hyperlink" Target="http://www.facebook.com/humansofbaruch" TargetMode="External"/><Relationship Id="rId11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8.png"/><Relationship Id="rId5" Type="http://schemas.openxmlformats.org/officeDocument/2006/relationships/hyperlink" Target="https://www.facebook.com/findspark/" TargetMode="External"/><Relationship Id="rId6" Type="http://schemas.openxmlformats.org/officeDocument/2006/relationships/image" Target="../media/image33.png"/><Relationship Id="rId7" Type="http://schemas.openxmlformats.org/officeDocument/2006/relationships/hyperlink" Target="https://www.instagram.com/findspark/" TargetMode="External"/><Relationship Id="rId8" Type="http://schemas.openxmlformats.org/officeDocument/2006/relationships/image" Target="../media/image34.png"/><Relationship Id="rId9" Type="http://schemas.openxmlformats.org/officeDocument/2006/relationships/hyperlink" Target="https://www.snapchat.com/add/findspark" TargetMode="External"/><Relationship Id="rId10" Type="http://schemas.openxmlformats.org/officeDocument/2006/relationships/image" Target="../media/image35.jpg"/><Relationship Id="rId11" Type="http://schemas.openxmlformats.org/officeDocument/2006/relationships/hyperlink" Target="https://www.findspark.com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8.png"/><Relationship Id="rId5" Type="http://schemas.openxmlformats.org/officeDocument/2006/relationships/hyperlink" Target="http://www.hustlesummit.co/" TargetMode="External"/><Relationship Id="rId6" Type="http://schemas.openxmlformats.org/officeDocument/2006/relationships/image" Target="../media/image37.png"/><Relationship Id="rId7" Type="http://schemas.openxmlformats.org/officeDocument/2006/relationships/hyperlink" Target="https://www.findspark.com/#sign_up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8.png"/><Relationship Id="rId5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56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effectLst>
            <a:reflection endPos="0" dir="5400000" sy="-100000" algn="bl" rotWithShape="0"/>
          </a:effectLst>
          <a:scene3d>
            <a:camera prst="orthographicFront"/>
            <a:lightRig rig="threePt" dir="t"/>
          </a:scene3d>
          <a:sp3d>
            <a:bevelT w="0" h="0"/>
            <a:bevelB w="0" h="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95000"/>
                    </a14:imgEffect>
                    <a14:imgEffect>
                      <a14:brightnessContrast bright="-11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310" b="30869"/>
          <a:stretch/>
        </p:blipFill>
        <p:spPr>
          <a:xfrm>
            <a:off x="2620503" y="2109501"/>
            <a:ext cx="6959662" cy="181856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0182224" y="6448659"/>
            <a:ext cx="296863" cy="457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143" y="3817275"/>
            <a:ext cx="928048" cy="57746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34748" y="3901685"/>
            <a:ext cx="5705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CAMPUS AMBASSADOR MARKETING PROPOSAL</a:t>
            </a:r>
            <a:endParaRPr lang="en-US" sz="2400" dirty="0">
              <a:solidFill>
                <a:schemeClr val="bg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0365" y="162290"/>
            <a:ext cx="1886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WENDY XIE</a:t>
            </a:r>
            <a:endParaRPr lang="en-US" sz="2400" dirty="0">
              <a:solidFill>
                <a:schemeClr val="bg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87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91"/>
          <a:stretch/>
        </p:blipFill>
        <p:spPr>
          <a:xfrm>
            <a:off x="0" y="-21266"/>
            <a:ext cx="12180608" cy="6879266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18" b="34313"/>
          <a:stretch/>
        </p:blipFill>
        <p:spPr>
          <a:xfrm>
            <a:off x="160301" y="6257498"/>
            <a:ext cx="1818625" cy="4572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13439" y="2019948"/>
            <a:ext cx="3698240" cy="3358553"/>
            <a:chOff x="257156" y="1645009"/>
            <a:chExt cx="3698240" cy="335855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952" y="1645009"/>
              <a:ext cx="2644648" cy="2644648"/>
            </a:xfrm>
            <a:prstGeom prst="round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57156" y="4541897"/>
              <a:ext cx="36982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SPARK HERE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4806474" y="2089178"/>
            <a:ext cx="2874423" cy="2529153"/>
          </a:xfrm>
          <a:prstGeom prst="rect">
            <a:avLst/>
          </a:prstGeom>
          <a:solidFill>
            <a:schemeClr val="tx1">
              <a:alpha val="13000"/>
            </a:schemeClr>
          </a:solidFill>
          <a:ln w="1016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690606" y="2077695"/>
            <a:ext cx="2874423" cy="2529153"/>
          </a:xfrm>
          <a:prstGeom prst="rect">
            <a:avLst/>
          </a:prstGeom>
          <a:solidFill>
            <a:schemeClr val="tx1">
              <a:alpha val="13000"/>
            </a:schemeClr>
          </a:solidFill>
          <a:ln w="1016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25165" y="535668"/>
            <a:ext cx="5218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SPECIAL THANKS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103" b="67273" l="11609" r="39854">
                        <a14:foregroundMark x1="29300" y1="40120" x2="29300" y2="40120"/>
                      </a14:backgroundRemoval>
                    </a14:imgEffect>
                    <a14:imgEffect>
                      <a14:sharpenSoften amoun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78" t="16457" r="56615" b="27081"/>
          <a:stretch/>
        </p:blipFill>
        <p:spPr>
          <a:xfrm>
            <a:off x="4668216" y="1219195"/>
            <a:ext cx="3542751" cy="3783504"/>
          </a:xfrm>
          <a:prstGeom prst="rect">
            <a:avLst/>
          </a:prstGeom>
          <a:effectLst>
            <a:outerShdw blurRad="965200" dist="50800" dir="5400000" sx="89000" sy="89000" algn="ctr" rotWithShape="0">
              <a:srgbClr val="000000"/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4806474" y="4916836"/>
            <a:ext cx="2874423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EMILY MIETHNER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CEO AND FOUNDER OF FINDSPARK</a:t>
            </a: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E: </a:t>
            </a:r>
            <a:r>
              <a:rPr lang="en-US" sz="1600" dirty="0" smtClean="0">
                <a:ln>
                  <a:solidFill>
                    <a:srgbClr val="004AEB"/>
                  </a:solidFill>
                </a:ln>
                <a:solidFill>
                  <a:srgbClr val="004AEB"/>
                </a:solidFill>
                <a:hlinkClick r:id="rId8"/>
              </a:rPr>
              <a:t>emily@findspark.com</a:t>
            </a:r>
            <a:endParaRPr lang="en-US" sz="1600" dirty="0" smtClean="0">
              <a:ln>
                <a:solidFill>
                  <a:srgbClr val="004AEB"/>
                </a:solidFill>
              </a:ln>
              <a:solidFill>
                <a:srgbClr val="004AEB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4444" y1="49778" x2="44444" y2="49778"/>
                        <a14:foregroundMark x1="10889" y1="92444" x2="10889" y2="92444"/>
                        <a14:foregroundMark x1="5556" y1="85111" x2="5556" y2="85111"/>
                        <a14:foregroundMark x1="27778" y1="90222" x2="27778" y2="90222"/>
                        <a14:foregroundMark x1="36000" y1="97778" x2="36000" y2="97778"/>
                        <a14:foregroundMark x1="17333" y1="96889" x2="17333" y2="96889"/>
                        <a14:foregroundMark x1="11556" y1="98444" x2="11556" y2="98444"/>
                        <a14:foregroundMark x1="82667" y1="93333" x2="82667" y2="94000"/>
                        <a14:foregroundMark x1="91778" y1="81556" x2="91778" y2="81556"/>
                        <a14:foregroundMark x1="93333" y1="73556" x2="93333" y2="73556"/>
                        <a14:foregroundMark x1="89111" y1="72444" x2="89111" y2="72444"/>
                        <a14:foregroundMark x1="12444" y1="70889" x2="12444" y2="70889"/>
                        <a14:foregroundMark x1="6667" y1="72667" x2="6667" y2="72667"/>
                        <a14:backgroundMark x1="10667" y1="53778" x2="10667" y2="53778"/>
                        <a14:backgroundMark x1="90000" y1="48667" x2="90000" y2="48667"/>
                        <a14:backgroundMark x1="2667" y1="68444" x2="2667" y2="68444"/>
                        <a14:backgroundMark x1="13556" y1="66667" x2="13556" y2="66667"/>
                        <a14:backgroundMark x1="19778" y1="64667" x2="19778" y2="64667"/>
                        <a14:backgroundMark x1="94444" y1="65778" x2="94444" y2="65778"/>
                        <a14:backgroundMark x1="96000" y1="33778" x2="96000" y2="33778"/>
                        <a14:backgroundMark x1="80444" y1="60222" x2="80444" y2="60222"/>
                      </a14:backgroundRemoval>
                    </a14:imgEffect>
                    <a14:imgEffect>
                      <a14:brightnessContrast bright="20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38" r="5944"/>
          <a:stretch/>
        </p:blipFill>
        <p:spPr>
          <a:xfrm>
            <a:off x="8706908" y="1324602"/>
            <a:ext cx="2826504" cy="3217955"/>
          </a:xfrm>
          <a:prstGeom prst="rect">
            <a:avLst/>
          </a:prstGeom>
          <a:effectLst>
            <a:outerShdw blurRad="317500" dist="50800" dir="5400000" algn="ctr" rotWithShape="0">
              <a:srgbClr val="000000">
                <a:alpha val="76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690606" y="4916836"/>
            <a:ext cx="2842805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MARIE DELAGE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DIRECTOR OF COMMUNITY AND PARTNERSHIPS OF FINDSPARK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E: </a:t>
            </a:r>
            <a:r>
              <a:rPr lang="en-US" sz="1600" dirty="0" smtClean="0">
                <a:ln>
                  <a:solidFill>
                    <a:srgbClr val="004AEB"/>
                  </a:solidFill>
                </a:ln>
                <a:solidFill>
                  <a:srgbClr val="004AEB"/>
                </a:solidFill>
                <a:hlinkClick r:id="rId11"/>
              </a:rPr>
              <a:t>marie@findspark.com</a:t>
            </a:r>
            <a:endParaRPr lang="en-US" sz="1600" dirty="0" smtClean="0">
              <a:ln>
                <a:solidFill>
                  <a:srgbClr val="004AEB"/>
                </a:solidFill>
              </a:ln>
              <a:solidFill>
                <a:srgbClr val="004AEB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007161" y="1419329"/>
            <a:ext cx="31531" cy="484013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30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1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186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3551" y="567703"/>
            <a:ext cx="6205376" cy="720176"/>
          </a:xfrm>
        </p:spPr>
        <p:txBody>
          <a:bodyPr anchor="t"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stage 0 | SPOTLIGHT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93233" y="1287879"/>
            <a:ext cx="7126013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&lt;&lt; MEET THE AMBASSADOR &gt;&gt;</a:t>
            </a: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WENDY XIE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SENIOR, MARKETING MANAGEMENT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BORN AND RAISED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MANHATTAN, NEW YORK</a:t>
            </a: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u="sng" dirty="0" smtClean="0">
                <a:solidFill>
                  <a:schemeClr val="bg1"/>
                </a:solidFill>
              </a:rPr>
              <a:t>ON CAMPUS LEADERSHIP &amp; ACTIVITIES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ASCEND BARUCH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LLP Mentor (2017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Present)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HUMANS OF BARUCH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Social Media Manager (2016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Present)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BARUCH UCLA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Vice President of Marketing (2016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2017)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u="sng" dirty="0" smtClean="0">
                <a:solidFill>
                  <a:schemeClr val="bg1"/>
                </a:solidFill>
              </a:rPr>
              <a:t>WHY DID I JOIN #FINDSPARK?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TO GROW WITH LIKE-MINDED INDIVIDUALS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FOR BETTER OPPORTUNITIES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ln w="0">
                  <a:solidFill>
                    <a:srgbClr val="004AEB"/>
                  </a:solidFill>
                </a:ln>
                <a:solidFill>
                  <a:srgbClr val="004AE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linkClick r:id="rId5"/>
              </a:rPr>
              <a:t>WWW.WENDYXIE.COM</a:t>
            </a:r>
            <a:endParaRPr lang="en-US" dirty="0" smtClean="0">
              <a:ln w="0">
                <a:solidFill>
                  <a:srgbClr val="004AEB"/>
                </a:solidFill>
              </a:ln>
              <a:solidFill>
                <a:srgbClr val="004AE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Content Placeholder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938" b="76172" l="18958" r="73750">
                        <a14:foregroundMark x1="18958" y1="72344" x2="18958" y2="72344"/>
                        <a14:foregroundMark x1="33125" y1="69297" x2="33125" y2="69297"/>
                        <a14:backgroundMark x1="29896" y1="69922" x2="29896" y2="69922"/>
                        <a14:backgroundMark x1="29896" y1="69922" x2="29896" y2="69922"/>
                        <a14:backgroundMark x1="56042" y1="32109" x2="56042" y2="32109"/>
                        <a14:backgroundMark x1="68854" y1="60078" x2="68854" y2="60078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16" t="20850" r="20126" b="27924"/>
          <a:stretch/>
        </p:blipFill>
        <p:spPr>
          <a:xfrm>
            <a:off x="-174173" y="357188"/>
            <a:ext cx="5801899" cy="6500812"/>
          </a:xfrm>
          <a:prstGeom prst="rect">
            <a:avLst/>
          </a:prstGeom>
          <a:effectLst>
            <a:outerShdw blurRad="1270000" dir="3240000" algn="tl" rotWithShape="0">
              <a:schemeClr val="bg1">
                <a:lumMod val="95000"/>
                <a:lumOff val="5000"/>
              </a:schemeClr>
            </a:outerShdw>
            <a:reflection endPos="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18" b="34313"/>
          <a:stretch/>
        </p:blipFill>
        <p:spPr>
          <a:xfrm>
            <a:off x="160301" y="6257498"/>
            <a:ext cx="18186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4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700"/>
          <a:stretch/>
        </p:blipFill>
        <p:spPr>
          <a:xfrm>
            <a:off x="0" y="913"/>
            <a:ext cx="12192000" cy="68570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18" b="34313"/>
          <a:stretch/>
        </p:blipFill>
        <p:spPr>
          <a:xfrm>
            <a:off x="160301" y="6257498"/>
            <a:ext cx="1818625" cy="45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7075" y="379044"/>
            <a:ext cx="8610600" cy="103541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stage 1| self-reflect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0062" y="1792594"/>
            <a:ext cx="9479509" cy="417463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Where do you see yourself going?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Are you struggling to find </a:t>
            </a:r>
            <a:r>
              <a:rPr lang="en-US" sz="2000" dirty="0" smtClean="0">
                <a:solidFill>
                  <a:schemeClr val="bg1"/>
                </a:solidFill>
              </a:rPr>
              <a:t>your first stop to success?</a:t>
            </a:r>
            <a:endParaRPr lang="en-US" sz="20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Are you on the endless hunt to land your dream job?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How do you exactly secure your future?</a:t>
            </a:r>
            <a:endParaRPr lang="en-US" sz="20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0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INEVITABLE: We are always fronting while struggling to find stability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NOW: It’s time you take </a:t>
            </a:r>
            <a:r>
              <a:rPr lang="en-US" sz="2000" dirty="0">
                <a:solidFill>
                  <a:schemeClr val="bg1"/>
                </a:solidFill>
              </a:rPr>
              <a:t>control of </a:t>
            </a:r>
            <a:r>
              <a:rPr lang="en-US" sz="2000" dirty="0" smtClean="0">
                <a:solidFill>
                  <a:schemeClr val="bg1"/>
                </a:solidFill>
              </a:rPr>
              <a:t>your outcome, define your success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0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Choose the best transition for yourself </a:t>
            </a:r>
            <a:r>
              <a:rPr lang="mr-IN" sz="2000" dirty="0" smtClean="0">
                <a:solidFill>
                  <a:schemeClr val="bg1"/>
                </a:solidFill>
              </a:rPr>
              <a:t>–</a:t>
            </a:r>
            <a:r>
              <a:rPr lang="en-US" sz="2000" dirty="0" smtClean="0">
                <a:solidFill>
                  <a:schemeClr val="bg1"/>
                </a:solidFill>
              </a:rPr>
              <a:t> Growth to Maturity</a:t>
            </a:r>
            <a:endParaRPr lang="en-US" sz="20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Make your next career move with </a:t>
            </a:r>
            <a:r>
              <a:rPr lang="en-US" sz="2000" dirty="0">
                <a:solidFill>
                  <a:schemeClr val="bg1"/>
                </a:solidFill>
              </a:rPr>
              <a:t>FindSpark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916" y="1502323"/>
            <a:ext cx="2520759" cy="19220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357" y="4505500"/>
            <a:ext cx="3570318" cy="198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0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54"/>
          <a:stretch/>
        </p:blipFill>
        <p:spPr>
          <a:xfrm>
            <a:off x="0" y="0"/>
            <a:ext cx="12192001" cy="68580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18" b="34313"/>
          <a:stretch/>
        </p:blipFill>
        <p:spPr>
          <a:xfrm>
            <a:off x="160301" y="6257498"/>
            <a:ext cx="1818625" cy="457200"/>
          </a:xfrm>
          <a:prstGeom prst="rect">
            <a:avLst/>
          </a:prstGeom>
        </p:spPr>
      </p:pic>
      <p:sp>
        <p:nvSpPr>
          <p:cNvPr id="18" name="Trapezoid 17"/>
          <p:cNvSpPr/>
          <p:nvPr/>
        </p:nvSpPr>
        <p:spPr>
          <a:xfrm>
            <a:off x="1733976" y="5309144"/>
            <a:ext cx="8724047" cy="805052"/>
          </a:xfrm>
          <a:prstGeom prst="trapezoid">
            <a:avLst>
              <a:gd name="adj" fmla="val 92458"/>
            </a:avLst>
          </a:prstGeom>
          <a:gradFill>
            <a:gsLst>
              <a:gs pos="0">
                <a:srgbClr val="0052DB"/>
              </a:gs>
              <a:gs pos="51000">
                <a:srgbClr val="A6D9F7">
                  <a:lumMod val="98000"/>
                  <a:lumOff val="2000"/>
                </a:srgbClr>
              </a:gs>
              <a:gs pos="100000">
                <a:srgbClr val="004AEB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FIND YOUR SPARK WITHIN A COMMUNITY OF HUSTLERS</a:t>
            </a:r>
            <a:endParaRPr lang="en-US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Trapezoid 18"/>
          <p:cNvSpPr/>
          <p:nvPr/>
        </p:nvSpPr>
        <p:spPr>
          <a:xfrm>
            <a:off x="2470134" y="4512591"/>
            <a:ext cx="7233737" cy="805052"/>
          </a:xfrm>
          <a:prstGeom prst="trapezoid">
            <a:avLst>
              <a:gd name="adj" fmla="val 98570"/>
            </a:avLst>
          </a:prstGeom>
          <a:gradFill>
            <a:gsLst>
              <a:gs pos="50000">
                <a:schemeClr val="accent2">
                  <a:lumMod val="40000"/>
                  <a:lumOff val="60000"/>
                </a:schemeClr>
              </a:gs>
              <a:gs pos="0">
                <a:schemeClr val="accent2">
                  <a:tint val="96000"/>
                  <a:satMod val="100000"/>
                  <a:lumMod val="104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NETWORK WITH PROFESSIONALS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0" name="Trapezoid 19"/>
          <p:cNvSpPr/>
          <p:nvPr/>
        </p:nvSpPr>
        <p:spPr>
          <a:xfrm>
            <a:off x="3212402" y="3707539"/>
            <a:ext cx="5729101" cy="805052"/>
          </a:xfrm>
          <a:prstGeom prst="trapezoid">
            <a:avLst>
              <a:gd name="adj" fmla="val 9533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INDUSTRY INSIGHTS &amp; KNOWLEDGE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1" name="Trapezoid 20"/>
          <p:cNvSpPr/>
          <p:nvPr/>
        </p:nvSpPr>
        <p:spPr>
          <a:xfrm>
            <a:off x="3988831" y="2888886"/>
            <a:ext cx="4217009" cy="805052"/>
          </a:xfrm>
          <a:prstGeom prst="trapezoid">
            <a:avLst>
              <a:gd name="adj" fmla="val 98333"/>
            </a:avLst>
          </a:prstGeom>
          <a:gradFill>
            <a:gsLst>
              <a:gs pos="0">
                <a:schemeClr val="accent4"/>
              </a:gs>
              <a:gs pos="49000">
                <a:schemeClr val="accent4">
                  <a:lumMod val="40000"/>
                  <a:lumOff val="60000"/>
                </a:schemeClr>
              </a:gs>
              <a:gs pos="100000">
                <a:srgbClr val="FFC000"/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DEVELOP BRANDING STRATEGY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3" name="Triangle 22"/>
          <p:cNvSpPr/>
          <p:nvPr/>
        </p:nvSpPr>
        <p:spPr>
          <a:xfrm>
            <a:off x="4750920" y="1400175"/>
            <a:ext cx="2701390" cy="1481911"/>
          </a:xfrm>
          <a:prstGeom prst="triangle">
            <a:avLst/>
          </a:prstGeom>
          <a:gradFill>
            <a:gsLst>
              <a:gs pos="0">
                <a:srgbClr val="C00000"/>
              </a:gs>
              <a:gs pos="73000">
                <a:schemeClr val="accent6">
                  <a:lumMod val="20000"/>
                  <a:lumOff val="80000"/>
                </a:schemeClr>
              </a:gs>
              <a:gs pos="99000">
                <a:srgbClr val="C00000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PERSONAL GROWTH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Explosion 2 25"/>
          <p:cNvSpPr/>
          <p:nvPr/>
        </p:nvSpPr>
        <p:spPr>
          <a:xfrm rot="20894809">
            <a:off x="417207" y="1981393"/>
            <a:ext cx="3154419" cy="1964685"/>
          </a:xfrm>
          <a:prstGeom prst="irregularSeal2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STEPS TO SUCCESS</a:t>
            </a:r>
            <a:endParaRPr lang="en-US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3215060" y="415824"/>
            <a:ext cx="8610600" cy="103541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stage </a:t>
            </a:r>
            <a:r>
              <a:rPr lang="en-US" dirty="0" smtClean="0">
                <a:solidFill>
                  <a:schemeClr val="bg1"/>
                </a:solidFill>
              </a:rPr>
              <a:t>2| set goals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542" y="1933769"/>
            <a:ext cx="2510547" cy="183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66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35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0367" y="601267"/>
            <a:ext cx="6078230" cy="800185"/>
          </a:xfrm>
        </p:spPr>
        <p:txBody>
          <a:bodyPr anchor="t"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3| START SMART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18" b="34313"/>
          <a:stretch/>
        </p:blipFill>
        <p:spPr>
          <a:xfrm>
            <a:off x="160301" y="6257498"/>
            <a:ext cx="1818625" cy="45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69435" y="1223974"/>
            <a:ext cx="1891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schemeClr val="bg1"/>
                </a:solidFill>
              </a:rPr>
              <a:t>With FindSpark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3677" y="1880857"/>
            <a:ext cx="32468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Quick Stats</a:t>
            </a: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Font typeface="Arial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250+ </a:t>
            </a:r>
            <a:r>
              <a:rPr lang="en-US" dirty="0">
                <a:solidFill>
                  <a:schemeClr val="bg1"/>
                </a:solidFill>
              </a:rPr>
              <a:t>C</a:t>
            </a:r>
            <a:r>
              <a:rPr lang="en-US" dirty="0" smtClean="0">
                <a:solidFill>
                  <a:schemeClr val="bg1"/>
                </a:solidFill>
              </a:rPr>
              <a:t>areer Programs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25,000+ Members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500+ Schools Repped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_________________________</a:t>
            </a:r>
          </a:p>
          <a:p>
            <a:pPr algn="ctr"/>
            <a:endParaRPr lang="en-US" b="1" dirty="0" smtClean="0">
              <a:solidFill>
                <a:schemeClr val="bg1"/>
              </a:solidFill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Membership Perks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Gain Lifelong Community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Guaranteed Referrals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Internship Search Engine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Experience Points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Optimize Job Opportunities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Total Cost : FREE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659964" y="1876664"/>
            <a:ext cx="8220548" cy="4567967"/>
            <a:chOff x="3659964" y="1876664"/>
            <a:chExt cx="8220548" cy="4567967"/>
          </a:xfrm>
        </p:grpSpPr>
        <p:sp>
          <p:nvSpPr>
            <p:cNvPr id="8" name="TextBox 7"/>
            <p:cNvSpPr txBox="1"/>
            <p:nvPr/>
          </p:nvSpPr>
          <p:spPr>
            <a:xfrm>
              <a:off x="6096000" y="1876664"/>
              <a:ext cx="4246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Sample Established Network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3659964" y="2525381"/>
              <a:ext cx="8220548" cy="3919250"/>
              <a:chOff x="3775997" y="2436732"/>
              <a:chExt cx="8220548" cy="3919250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3775997" y="2436732"/>
                <a:ext cx="8220548" cy="3919250"/>
                <a:chOff x="3820452" y="2767413"/>
                <a:chExt cx="8220548" cy="3919250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29055" y="3766609"/>
                  <a:ext cx="1791693" cy="554188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86180" y="6024840"/>
                  <a:ext cx="1233064" cy="526108"/>
                </a:xfrm>
                <a:prstGeom prst="rect">
                  <a:avLst/>
                </a:prstGeom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20452" y="4703967"/>
                  <a:ext cx="1759370" cy="985247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61535" y="3670755"/>
                  <a:ext cx="1771439" cy="731604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65106" y="5776606"/>
                  <a:ext cx="2444128" cy="910057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77994" y="4825966"/>
                  <a:ext cx="2168751" cy="646131"/>
                </a:xfrm>
                <a:prstGeom prst="rect">
                  <a:avLst/>
                </a:prstGeom>
              </p:spPr>
            </p:pic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78185" y="5946382"/>
                  <a:ext cx="1892300" cy="385951"/>
                </a:xfrm>
                <a:prstGeom prst="rect">
                  <a:avLst/>
                </a:prstGeom>
              </p:spPr>
            </p:pic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22835" y="2772402"/>
                  <a:ext cx="2219431" cy="604876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43058" y="2767413"/>
                  <a:ext cx="2400984" cy="606248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26702" y="4625816"/>
                  <a:ext cx="1532422" cy="1032966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15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40000" b="56667" l="6429" r="93333">
                              <a14:foregroundMark x1="8810" y1="48095" x2="8810" y2="48095"/>
                              <a14:foregroundMark x1="12143" y1="47857" x2="12143" y2="47857"/>
                              <a14:foregroundMark x1="17619" y1="48333" x2="17619" y2="48333"/>
                              <a14:foregroundMark x1="20476" y1="51190" x2="20476" y2="51190"/>
                              <a14:foregroundMark x1="23571" y1="48095" x2="23571" y2="48095"/>
                              <a14:foregroundMark x1="29762" y1="50952" x2="29762" y2="50952"/>
                              <a14:foregroundMark x1="35000" y1="48810" x2="35000" y2="48810"/>
                              <a14:foregroundMark x1="38810" y1="48095" x2="38810" y2="48095"/>
                              <a14:foregroundMark x1="45714" y1="48810" x2="45714" y2="48810"/>
                              <a14:foregroundMark x1="50000" y1="48810" x2="50000" y2="48810"/>
                              <a14:foregroundMark x1="53810" y1="48095" x2="53810" y2="48095"/>
                              <a14:foregroundMark x1="53571" y1="45000" x2="53571" y2="45000"/>
                              <a14:foregroundMark x1="56190" y1="49524" x2="56190" y2="49524"/>
                              <a14:foregroundMark x1="61190" y1="48571" x2="61190" y2="48571"/>
                              <a14:foregroundMark x1="67619" y1="47857" x2="67619" y2="47857"/>
                              <a14:foregroundMark x1="73095" y1="49048" x2="73095" y2="49048"/>
                              <a14:foregroundMark x1="76429" y1="50476" x2="76429" y2="50476"/>
                              <a14:foregroundMark x1="82381" y1="50476" x2="82381" y2="50476"/>
                              <a14:foregroundMark x1="87381" y1="49524" x2="87381" y2="49524"/>
                              <a14:backgroundMark x1="69048" y1="47857" x2="69048" y2="47857"/>
                              <a14:backgroundMark x1="69286" y1="52619" x2="69286" y2="52619"/>
                              <a14:backgroundMark x1="26190" y1="49524" x2="26190" y2="49524"/>
                              <a14:backgroundMark x1="31429" y1="50000" x2="31429" y2="50000"/>
                              <a14:backgroundMark x1="31667" y1="47857" x2="31667" y2="47857"/>
                              <a14:backgroundMark x1="46190" y1="50238" x2="46190" y2="50238"/>
                              <a14:backgroundMark x1="46190" y1="48095" x2="46190" y2="48095"/>
                              <a14:backgroundMark x1="57381" y1="50000" x2="57381" y2="50000"/>
                              <a14:backgroundMark x1="57381" y1="47857" x2="57381" y2="47857"/>
                              <a14:backgroundMark x1="60476" y1="49286" x2="60476" y2="49286"/>
                              <a14:backgroundMark x1="89762" y1="48333" x2="89762" y2="48333"/>
                              <a14:backgroundMark x1="19048" y1="47619" x2="19048" y2="47619"/>
                            </a14:backgroundRemoval>
                          </a14:imgEffect>
                          <a14:imgEffect>
                            <a14:sharpenSoften amount="-2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7987" b="41193"/>
                <a:stretch/>
              </p:blipFill>
              <p:spPr>
                <a:xfrm>
                  <a:off x="9276141" y="3727102"/>
                  <a:ext cx="2764859" cy="644873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17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32000" b="66667" l="0" r="100000">
                              <a14:foregroundMark x1="10667" y1="50667" x2="10667" y2="50667"/>
                              <a14:foregroundMark x1="10667" y1="43111" x2="10667" y2="43111"/>
                              <a14:foregroundMark x1="65000" y1="46667" x2="65000" y2="46667"/>
                              <a14:foregroundMark x1="76333" y1="46667" x2="76333" y2="46667"/>
                              <a14:foregroundMark x1="86333" y1="49333" x2="86333" y2="49333"/>
                              <a14:backgroundMark x1="8333" y1="40444" x2="8333" y2="40444"/>
                              <a14:backgroundMark x1="8000" y1="48444" x2="8000" y2="48444"/>
                              <a14:backgroundMark x1="13333" y1="46222" x2="13333" y2="46222"/>
                              <a14:backgroundMark x1="13333" y1="48889" x2="13333" y2="48889"/>
                              <a14:backgroundMark x1="15667" y1="50222" x2="15667" y2="50222"/>
                              <a14:backgroundMark x1="13667" y1="54667" x2="13667" y2="54667"/>
                              <a14:backgroundMark x1="18667" y1="50667" x2="18667" y2="50667"/>
                              <a14:backgroundMark x1="24333" y1="54222" x2="24333" y2="54222"/>
                              <a14:backgroundMark x1="24333" y1="56444" x2="24333" y2="56444"/>
                              <a14:backgroundMark x1="26667" y1="52000" x2="26667" y2="52000"/>
                              <a14:backgroundMark x1="35000" y1="47111" x2="35000" y2="47111"/>
                              <a14:backgroundMark x1="30000" y1="55556" x2="30000" y2="55556"/>
                              <a14:backgroundMark x1="47000" y1="45333" x2="47000" y2="45333"/>
                              <a14:backgroundMark x1="41000" y1="56889" x2="41000" y2="56889"/>
                              <a14:backgroundMark x1="51667" y1="47556" x2="51667" y2="47556"/>
                              <a14:backgroundMark x1="51667" y1="40000" x2="51667" y2="40000"/>
                              <a14:backgroundMark x1="58333" y1="39556" x2="58333" y2="39556"/>
                              <a14:backgroundMark x1="57000" y1="48444" x2="57000" y2="48444"/>
                              <a14:backgroundMark x1="61333" y1="49778" x2="61333" y2="49778"/>
                              <a14:backgroundMark x1="68667" y1="50222" x2="68667" y2="50222"/>
                              <a14:backgroundMark x1="72667" y1="49778" x2="72667" y2="49778"/>
                              <a14:backgroundMark x1="80667" y1="49778" x2="80667" y2="49778"/>
                              <a14:backgroundMark x1="84333" y1="46222" x2="84333" y2="46222"/>
                              <a14:backgroundMark x1="89333" y1="55556" x2="89333" y2="5555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8184" b="29003"/>
                <a:stretch/>
              </p:blipFill>
              <p:spPr>
                <a:xfrm>
                  <a:off x="9921060" y="2819432"/>
                  <a:ext cx="1891992" cy="607509"/>
                </a:xfrm>
                <a:prstGeom prst="rect">
                  <a:avLst/>
                </a:prstGeom>
              </p:spPr>
            </p:pic>
          </p:grp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86271" y="4184314"/>
                <a:ext cx="1040437" cy="104043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622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2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459"/>
          <a:stretch/>
        </p:blipFill>
        <p:spPr>
          <a:xfrm>
            <a:off x="-1" y="0"/>
            <a:ext cx="12192001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9" y="571545"/>
            <a:ext cx="5849632" cy="663214"/>
          </a:xfrm>
        </p:spPr>
        <p:txBody>
          <a:bodyPr anchor="t">
            <a:no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stage 4| strategy 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18" b="34313"/>
          <a:stretch/>
        </p:blipFill>
        <p:spPr>
          <a:xfrm>
            <a:off x="160301" y="6257498"/>
            <a:ext cx="1818625" cy="457200"/>
          </a:xfrm>
          <a:prstGeom prst="rect">
            <a:avLst/>
          </a:prstGeom>
        </p:spPr>
      </p:pic>
      <p:pic>
        <p:nvPicPr>
          <p:cNvPr id="7" name="Picture 6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99" y="1999057"/>
            <a:ext cx="1546286" cy="730482"/>
          </a:xfrm>
          <a:prstGeom prst="rect">
            <a:avLst/>
          </a:prstGeom>
        </p:spPr>
      </p:pic>
      <p:pic>
        <p:nvPicPr>
          <p:cNvPr id="8" name="Picture 7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77" y="3379481"/>
            <a:ext cx="1161084" cy="1058566"/>
          </a:xfrm>
          <a:prstGeom prst="rect">
            <a:avLst/>
          </a:prstGeom>
        </p:spPr>
      </p:pic>
      <p:pic>
        <p:nvPicPr>
          <p:cNvPr id="9" name="Picture 8">
            <a:hlinkClick r:id="rId10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77" y="5038981"/>
            <a:ext cx="1188621" cy="10752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19380" y="1502688"/>
            <a:ext cx="1005277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Event Ideas and Potential Workshops to expand Findspark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Business Insider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Sharing Industry Knowledge ft. Ascend Baruch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Why Marketers make the most inspirational leaders ft. Ascend Baruch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Find Your Spark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How to no longer feel lost in College ft. Ascend Baruch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Distinguish Yourself with Personal Branding ft. Ascend Baruch</a:t>
            </a:r>
          </a:p>
          <a:p>
            <a:pPr marL="742950" lvl="1" indent="-285750">
              <a:buFont typeface="Arial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Cultural Club Experience to Career in Entertainment ft. Baruch UCLA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How to think Fashion-Forward in the Digital Universe ft. Baruch UCLA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How changing a brand’s perception can make you successful ft. Baruch UCLA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Sponsor Baruch UCLA annual cultural festivals (provide merch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and info packet)</a:t>
            </a:r>
          </a:p>
          <a:p>
            <a:pPr marL="742950" lvl="1" indent="-285750">
              <a:buFont typeface="Arial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Master your Emotional Intelligence on Interviews ft. Humans of Baruch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Personal v. Professional Interviews ft. Humans of Baruch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The Truth Behind Behavioral Interviews [Recruiters Review] ft. Humans of Baruch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Mastering Storytelling with Solid Strategy ft. Humans of Baruch</a:t>
            </a:r>
          </a:p>
          <a:p>
            <a:pPr marL="742950" lvl="1" indent="-285750">
              <a:buFont typeface="Arial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79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5"/>
          <a:stretch/>
        </p:blipFill>
        <p:spPr>
          <a:xfrm>
            <a:off x="0" y="13558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0" y="571545"/>
            <a:ext cx="7007871" cy="663214"/>
          </a:xfrm>
        </p:spPr>
        <p:txBody>
          <a:bodyPr anchor="t">
            <a:no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stage 5</a:t>
            </a:r>
            <a:r>
              <a:rPr lang="en-US" sz="4400" smtClean="0">
                <a:solidFill>
                  <a:schemeClr val="bg1"/>
                </a:solidFill>
              </a:rPr>
              <a:t>| social media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18" b="34313"/>
          <a:stretch/>
        </p:blipFill>
        <p:spPr>
          <a:xfrm>
            <a:off x="160301" y="6257498"/>
            <a:ext cx="1818625" cy="4572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328798" y="3807116"/>
            <a:ext cx="5616833" cy="2450382"/>
            <a:chOff x="5083352" y="2950611"/>
            <a:chExt cx="3304162" cy="2450382"/>
          </a:xfrm>
        </p:grpSpPr>
        <p:sp>
          <p:nvSpPr>
            <p:cNvPr id="23" name="Rounded Rectangle 22"/>
            <p:cNvSpPr/>
            <p:nvPr/>
          </p:nvSpPr>
          <p:spPr>
            <a:xfrm>
              <a:off x="5083352" y="2950611"/>
              <a:ext cx="3304162" cy="2450382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ounded Rectangle 4"/>
            <p:cNvSpPr/>
            <p:nvPr/>
          </p:nvSpPr>
          <p:spPr>
            <a:xfrm>
              <a:off x="5651702" y="2950611"/>
              <a:ext cx="2688078" cy="24503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1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000" dirty="0" smtClean="0">
                  <a:latin typeface="+mj-lt"/>
                  <a:cs typeface="American Typewriter"/>
                </a:rPr>
                <a:t>Blog Topics</a:t>
              </a:r>
            </a:p>
            <a:p>
              <a:pPr marL="228600" lvl="1" indent="-228600" algn="r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000" dirty="0" smtClean="0">
                  <a:latin typeface="+mj-lt"/>
                  <a:cs typeface="American Typewriter"/>
                </a:rPr>
                <a:t>How to lead awkward interviews towards your advantage</a:t>
              </a:r>
            </a:p>
            <a:p>
              <a:pPr marL="228600" lvl="1" indent="-228600" algn="r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000" dirty="0" smtClean="0">
                  <a:latin typeface="+mj-lt"/>
                  <a:cs typeface="American Typewriter"/>
                </a:rPr>
                <a:t>How to properly approach the recruiter of your dream jobs</a:t>
              </a:r>
            </a:p>
            <a:p>
              <a:pPr marL="228600" lvl="1" indent="-228600" algn="r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000" dirty="0" smtClean="0">
                  <a:latin typeface="+mj-lt"/>
                  <a:cs typeface="American Typewriter"/>
                </a:rPr>
                <a:t>Life Hacks you need to know when you’re 21  </a:t>
              </a:r>
            </a:p>
            <a:p>
              <a:pPr marL="228600" lvl="1" indent="-228600" algn="r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2000" dirty="0" smtClean="0">
                <a:latin typeface="+mj-lt"/>
                <a:cs typeface="American Typewriter"/>
              </a:endParaRPr>
            </a:p>
            <a:p>
              <a:pPr marL="228600" lvl="1" indent="-228600" algn="r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2000" kern="1200" dirty="0">
                <a:latin typeface="+mj-lt"/>
                <a:cs typeface="American Typewriter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40242" y="3807116"/>
            <a:ext cx="5287918" cy="2450382"/>
            <a:chOff x="52920" y="2948042"/>
            <a:chExt cx="3288750" cy="2177034"/>
          </a:xfrm>
        </p:grpSpPr>
        <p:sp>
          <p:nvSpPr>
            <p:cNvPr id="21" name="Rounded Rectangle 20"/>
            <p:cNvSpPr/>
            <p:nvPr/>
          </p:nvSpPr>
          <p:spPr>
            <a:xfrm>
              <a:off x="52920" y="2948042"/>
              <a:ext cx="3288750" cy="2177034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ounded Rectangle 6"/>
            <p:cNvSpPr/>
            <p:nvPr/>
          </p:nvSpPr>
          <p:spPr>
            <a:xfrm>
              <a:off x="100742" y="2990435"/>
              <a:ext cx="2857798" cy="20868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390" tIns="72390" rIns="72390" bIns="72390" numCol="1" spcCol="1270" anchor="t" anchorCtr="0">
              <a:noAutofit/>
            </a:bodyPr>
            <a:lstStyle/>
            <a:p>
              <a:pPr marL="171450" lvl="1" indent="-171450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000" dirty="0" smtClean="0">
                  <a:latin typeface="+mj-lt"/>
                  <a:cs typeface="American Typewriter"/>
                </a:rPr>
                <a:t>Design own Snapchat Filter to cater for special events</a:t>
              </a:r>
            </a:p>
            <a:p>
              <a:pPr marL="171450" lvl="1" indent="-171450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000" kern="1200" dirty="0" smtClean="0">
                  <a:latin typeface="+mj-lt"/>
                  <a:cs typeface="American Typewriter"/>
                </a:rPr>
                <a:t>Vertical video series </a:t>
              </a:r>
              <a:r>
                <a:rPr lang="mr-IN" sz="2000" kern="1200" dirty="0" smtClean="0">
                  <a:latin typeface="+mj-lt"/>
                  <a:cs typeface="American Typewriter"/>
                </a:rPr>
                <a:t>–</a:t>
              </a:r>
              <a:r>
                <a:rPr lang="en-US" sz="2000" kern="1200" dirty="0" smtClean="0">
                  <a:latin typeface="+mj-lt"/>
                  <a:cs typeface="American Typewriter"/>
                </a:rPr>
                <a:t> Findspark members talk about buttoning up</a:t>
              </a:r>
            </a:p>
            <a:p>
              <a:pPr marL="171450" lvl="1" indent="-171450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000" dirty="0" smtClean="0">
                  <a:latin typeface="+mj-lt"/>
                  <a:cs typeface="American Typewriter"/>
                </a:rPr>
                <a:t>Quote of the Day </a:t>
              </a:r>
              <a:r>
                <a:rPr lang="mr-IN" sz="2000" dirty="0" smtClean="0">
                  <a:latin typeface="+mj-lt"/>
                  <a:cs typeface="American Typewriter"/>
                </a:rPr>
                <a:t>–</a:t>
              </a:r>
              <a:r>
                <a:rPr lang="en-US" sz="2000" dirty="0" smtClean="0">
                  <a:latin typeface="+mj-lt"/>
                  <a:cs typeface="American Typewriter"/>
                </a:rPr>
                <a:t> Daily feed</a:t>
              </a:r>
            </a:p>
            <a:p>
              <a:pPr marL="171450" lvl="1" indent="-171450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000" kern="1200" dirty="0" smtClean="0">
                  <a:latin typeface="+mj-lt"/>
                  <a:cs typeface="American Typewriter"/>
                </a:rPr>
                <a:t>Share vertical event flyers on story</a:t>
              </a:r>
            </a:p>
            <a:p>
              <a:pPr marL="171450" lvl="1" indent="-171450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000" dirty="0" smtClean="0">
                  <a:latin typeface="+mj-lt"/>
                  <a:cs typeface="American Typewriter"/>
                </a:rPr>
                <a:t>Relatable Work Memes of the Day</a:t>
              </a:r>
              <a:endParaRPr lang="en-US" sz="2000" kern="1200" dirty="0">
                <a:latin typeface="+mj-lt"/>
                <a:cs typeface="American Typewriter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328798" y="1646810"/>
            <a:ext cx="5616834" cy="2023609"/>
            <a:chOff x="4869332" y="-142202"/>
            <a:chExt cx="3394986" cy="1822980"/>
          </a:xfrm>
        </p:grpSpPr>
        <p:sp>
          <p:nvSpPr>
            <p:cNvPr id="19" name="Rounded Rectangle 18"/>
            <p:cNvSpPr/>
            <p:nvPr/>
          </p:nvSpPr>
          <p:spPr>
            <a:xfrm>
              <a:off x="4869332" y="-142202"/>
              <a:ext cx="3394986" cy="1822980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ounded Rectangle 8"/>
            <p:cNvSpPr/>
            <p:nvPr/>
          </p:nvSpPr>
          <p:spPr>
            <a:xfrm>
              <a:off x="5274882" y="-102157"/>
              <a:ext cx="2949393" cy="17829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228600" lvl="1" indent="-228600" algn="r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000" kern="1200" dirty="0" smtClean="0">
                  <a:latin typeface="+mj-lt"/>
                  <a:cs typeface="American Typewriter"/>
                </a:rPr>
                <a:t>Video Series </a:t>
              </a:r>
              <a:r>
                <a:rPr lang="mr-IN" sz="2000" kern="1200" dirty="0" smtClean="0">
                  <a:latin typeface="+mj-lt"/>
                  <a:cs typeface="American Typewriter"/>
                </a:rPr>
                <a:t>–</a:t>
              </a:r>
              <a:r>
                <a:rPr lang="en-US" sz="2000" kern="1200" dirty="0" smtClean="0">
                  <a:latin typeface="+mj-lt"/>
                  <a:cs typeface="American Typewriter"/>
                </a:rPr>
                <a:t> Business Insights and College Ambassador experience</a:t>
              </a:r>
            </a:p>
            <a:p>
              <a:pPr marL="228600" lvl="1" indent="-228600" algn="r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000" dirty="0" smtClean="0">
                  <a:latin typeface="+mj-lt"/>
                  <a:cs typeface="American Typewriter"/>
                </a:rPr>
                <a:t>Promotional Video Clips on Upcoming Events and Workshops</a:t>
              </a:r>
            </a:p>
            <a:p>
              <a:pPr marL="228600" lvl="1" indent="-228600" algn="r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000" kern="1200" dirty="0" smtClean="0">
                  <a:latin typeface="+mj-lt"/>
                  <a:cs typeface="American Typewriter"/>
                </a:rPr>
                <a:t>Instagram Live Story Takeover</a:t>
              </a:r>
            </a:p>
            <a:p>
              <a:pPr marL="228600" lvl="1" indent="-228600" algn="r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000" dirty="0" smtClean="0">
                  <a:latin typeface="+mj-lt"/>
                  <a:cs typeface="American Typewriter"/>
                </a:rPr>
                <a:t>Gallery </a:t>
              </a:r>
              <a:r>
                <a:rPr lang="mr-IN" sz="2000" dirty="0" smtClean="0">
                  <a:latin typeface="+mj-lt"/>
                  <a:cs typeface="American Typewriter"/>
                </a:rPr>
                <a:t>–</a:t>
              </a:r>
              <a:r>
                <a:rPr lang="en-US" sz="2000" dirty="0" smtClean="0">
                  <a:latin typeface="+mj-lt"/>
                  <a:cs typeface="American Typewriter"/>
                </a:rPr>
                <a:t> Professional Tips</a:t>
              </a:r>
              <a:endParaRPr lang="en-US" sz="2000" kern="1200" dirty="0">
                <a:latin typeface="+mj-lt"/>
                <a:cs typeface="American Typewriter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40242" y="1646811"/>
            <a:ext cx="5287918" cy="2045838"/>
            <a:chOff x="203771" y="-165521"/>
            <a:chExt cx="3292840" cy="1869617"/>
          </a:xfrm>
        </p:grpSpPr>
        <p:sp>
          <p:nvSpPr>
            <p:cNvPr id="17" name="Rounded Rectangle 16"/>
            <p:cNvSpPr/>
            <p:nvPr/>
          </p:nvSpPr>
          <p:spPr>
            <a:xfrm>
              <a:off x="203771" y="-165521"/>
              <a:ext cx="3292840" cy="1869617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ounded Rectangle 10"/>
            <p:cNvSpPr/>
            <p:nvPr/>
          </p:nvSpPr>
          <p:spPr>
            <a:xfrm>
              <a:off x="244840" y="-124452"/>
              <a:ext cx="3251771" cy="17819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000" kern="1200" dirty="0" smtClean="0">
                  <a:latin typeface="+mj-lt"/>
                  <a:cs typeface="American Typewriter"/>
                </a:rPr>
                <a:t>Video Series - Ambassador Talks</a:t>
              </a:r>
            </a:p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000" kern="1200" dirty="0" smtClean="0">
                  <a:latin typeface="+mj-lt"/>
                  <a:cs typeface="American Typewriter"/>
                </a:rPr>
                <a:t>Infographic on Personal Branding Tips</a:t>
              </a:r>
            </a:p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000" dirty="0" smtClean="0">
                  <a:latin typeface="+mj-lt"/>
                  <a:cs typeface="American Typewriter"/>
                </a:rPr>
                <a:t>Video advertisement introducing Findspark as job search engine</a:t>
              </a:r>
            </a:p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000" dirty="0" smtClean="0">
                  <a:latin typeface="+mj-lt"/>
                  <a:cs typeface="American Typewriter"/>
                </a:rPr>
                <a:t>Post and tag people who attended group event photos</a:t>
              </a:r>
              <a:endParaRPr lang="en-US" sz="2000" kern="1200" dirty="0">
                <a:latin typeface="+mj-lt"/>
                <a:cs typeface="American Typewriter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641696" y="2291634"/>
            <a:ext cx="2757170" cy="2754287"/>
            <a:chOff x="4641696" y="2291634"/>
            <a:chExt cx="2757170" cy="2754287"/>
          </a:xfrm>
        </p:grpSpPr>
        <p:grpSp>
          <p:nvGrpSpPr>
            <p:cNvPr id="35" name="Group 34"/>
            <p:cNvGrpSpPr/>
            <p:nvPr/>
          </p:nvGrpSpPr>
          <p:grpSpPr>
            <a:xfrm>
              <a:off x="4641696" y="2291634"/>
              <a:ext cx="2757170" cy="2754287"/>
              <a:chOff x="4641696" y="2291634"/>
              <a:chExt cx="2757170" cy="2754287"/>
            </a:xfrm>
          </p:grpSpPr>
          <p:sp>
            <p:nvSpPr>
              <p:cNvPr id="15" name="Pie 14"/>
              <p:cNvSpPr/>
              <p:nvPr/>
            </p:nvSpPr>
            <p:spPr>
              <a:xfrm rot="10800000">
                <a:off x="6020977" y="3670420"/>
                <a:ext cx="1371600" cy="1371600"/>
              </a:xfrm>
              <a:prstGeom prst="pieWedge">
                <a:avLst/>
              </a:prstGeom>
              <a:gradFill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100000">
                    <a:schemeClr val="accent2">
                      <a:lumMod val="40000"/>
                      <a:lumOff val="60000"/>
                    </a:schemeClr>
                  </a:gs>
                </a:gsLst>
                <a:lin ang="5400000" scaled="0"/>
              </a:gra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" name="Pie 25"/>
              <p:cNvSpPr/>
              <p:nvPr/>
            </p:nvSpPr>
            <p:spPr>
              <a:xfrm>
                <a:off x="4661353" y="2295227"/>
                <a:ext cx="1371600" cy="1371600"/>
              </a:xfrm>
              <a:prstGeom prst="pieWedge">
                <a:avLst/>
              </a:prstGeom>
              <a:gradFill>
                <a:gsLst>
                  <a:gs pos="0">
                    <a:srgbClr val="004AEB"/>
                  </a:gs>
                  <a:gs pos="100000">
                    <a:srgbClr val="022982"/>
                  </a:gs>
                </a:gsLst>
                <a:lin ang="5400000" scaled="0"/>
              </a:gra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Pie 28"/>
              <p:cNvSpPr/>
              <p:nvPr/>
            </p:nvSpPr>
            <p:spPr>
              <a:xfrm rot="5400000">
                <a:off x="6027266" y="2291634"/>
                <a:ext cx="1371600" cy="1371600"/>
              </a:xfrm>
              <a:prstGeom prst="pieWedge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C00000"/>
                  </a:gs>
                </a:gsLst>
                <a:lin ang="5400000" scaled="0"/>
              </a:gra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2" name="Pie 31"/>
              <p:cNvSpPr/>
              <p:nvPr/>
            </p:nvSpPr>
            <p:spPr>
              <a:xfrm rot="16200000">
                <a:off x="4641696" y="3674321"/>
                <a:ext cx="1371600" cy="1371600"/>
              </a:xfrm>
              <a:prstGeom prst="pieWedge">
                <a:avLst/>
              </a:prstGeom>
              <a:gradFill>
                <a:gsLst>
                  <a:gs pos="2000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/>
                  </a:gs>
                </a:gsLst>
                <a:lin ang="5400000" scaled="0"/>
              </a:gra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pic>
          <p:nvPicPr>
            <p:cNvPr id="37" name="Picture 36">
              <a:hlinkClick r:id="rId5"/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2132" y="2708004"/>
              <a:ext cx="948883" cy="850816"/>
            </a:xfrm>
            <a:prstGeom prst="rect">
              <a:avLst/>
            </a:prstGeom>
          </p:spPr>
        </p:pic>
        <p:pic>
          <p:nvPicPr>
            <p:cNvPr id="39" name="Picture 38">
              <a:hlinkClick r:id="rId7"/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2520" y="2736091"/>
              <a:ext cx="777240" cy="777240"/>
            </a:xfrm>
            <a:prstGeom prst="rect">
              <a:avLst/>
            </a:prstGeom>
          </p:spPr>
        </p:pic>
        <p:pic>
          <p:nvPicPr>
            <p:cNvPr id="40" name="Picture 39">
              <a:hlinkClick r:id="rId9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3344" y="3824719"/>
              <a:ext cx="727388" cy="727388"/>
            </a:xfrm>
            <a:prstGeom prst="roundRect">
              <a:avLst/>
            </a:prstGeom>
          </p:spPr>
        </p:pic>
        <p:pic>
          <p:nvPicPr>
            <p:cNvPr id="41" name="Picture 40">
              <a:hlinkClick r:id="rId11"/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318" b="34313"/>
            <a:stretch/>
          </p:blipFill>
          <p:spPr>
            <a:xfrm>
              <a:off x="6138180" y="4000559"/>
              <a:ext cx="1039568" cy="332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407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6990" y="624490"/>
            <a:ext cx="7598611" cy="663214"/>
          </a:xfrm>
        </p:spPr>
        <p:txBody>
          <a:bodyPr anchor="t">
            <a:no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stage 6| summit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18" b="34313"/>
          <a:stretch/>
        </p:blipFill>
        <p:spPr>
          <a:xfrm>
            <a:off x="160301" y="6257498"/>
            <a:ext cx="1818625" cy="457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186990" y="1860882"/>
            <a:ext cx="77631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Epic Career Fair </a:t>
            </a:r>
            <a:r>
              <a:rPr lang="mr-IN" sz="2000" dirty="0" smtClean="0">
                <a:solidFill>
                  <a:schemeClr val="bg1"/>
                </a:solidFill>
              </a:rPr>
              <a:t>–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Sneak a Peak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Connecting Hustlers to Recruiters of your Dream Job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Collecting Relationships, not Business Cards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More info: </a:t>
            </a:r>
            <a:r>
              <a:rPr lang="en-US" sz="2000" dirty="0" smtClean="0">
                <a:ln>
                  <a:solidFill>
                    <a:srgbClr val="004AEB"/>
                  </a:solidFill>
                </a:ln>
                <a:solidFill>
                  <a:srgbClr val="004AEB"/>
                </a:solidFill>
                <a:hlinkClick r:id="rId5"/>
              </a:rPr>
              <a:t>http://www.hustlesummit.co</a:t>
            </a:r>
            <a:endParaRPr lang="en-US" sz="2000" dirty="0">
              <a:ln>
                <a:solidFill>
                  <a:srgbClr val="004AEB"/>
                </a:solidFill>
              </a:ln>
              <a:solidFill>
                <a:srgbClr val="004AEB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27" y="1809571"/>
            <a:ext cx="2968059" cy="142605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59927" y="3624329"/>
            <a:ext cx="1125204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More on FindSpark: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Host free virtual professional workshops [Members Exclusive]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Snapchat Takeovers / Facebook Live ft. Guest Speakers/Appearances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Wix Lounge professional workshops ft. Corporate Representatives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Professional Blogs &amp; Weekly Opportunities Newsletter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More Info: </a:t>
            </a:r>
            <a:r>
              <a:rPr lang="en-US" sz="2000" dirty="0" smtClean="0">
                <a:ln w="0">
                  <a:solidFill>
                    <a:srgbClr val="004AEB"/>
                  </a:solidFill>
                </a:ln>
                <a:solidFill>
                  <a:srgbClr val="004AE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linkClick r:id="rId7"/>
              </a:rPr>
              <a:t>https://www.findspark.com/#sign_up</a:t>
            </a:r>
            <a:endParaRPr lang="en-US" sz="2400" dirty="0">
              <a:ln w="0">
                <a:solidFill>
                  <a:srgbClr val="004AEB"/>
                </a:solidFill>
              </a:ln>
              <a:solidFill>
                <a:srgbClr val="004AE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342900" indent="-342900">
              <a:buFont typeface="Arial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4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9679" y="696960"/>
            <a:ext cx="6624321" cy="663214"/>
          </a:xfrm>
        </p:spPr>
        <p:txBody>
          <a:bodyPr anchor="t">
            <a:no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END STAGE| Succeed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18" b="34313"/>
          <a:stretch/>
        </p:blipFill>
        <p:spPr>
          <a:xfrm>
            <a:off x="160301" y="6257498"/>
            <a:ext cx="1818625" cy="457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918" y="1723818"/>
            <a:ext cx="723413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LIFE HACKS TO LIVE BY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Anyone can copy your work but they can never replicate your talent.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You have a lot to offer, more than even you know.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The more you know, the more you grow.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Ask questions, you get answers.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Opportunities are out there, you just got to work for it.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It’s what you do in the dark that puts you in the light.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Success is essentially finding happiness in the little moments that matter big time.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You aren’t defined by your last success any longer than you are defined by your last failure.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Arial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14825" y="2259757"/>
            <a:ext cx="4156788" cy="3441769"/>
            <a:chOff x="7527212" y="2243991"/>
            <a:chExt cx="4156788" cy="3441769"/>
          </a:xfrm>
        </p:grpSpPr>
        <p:sp>
          <p:nvSpPr>
            <p:cNvPr id="6" name="TextBox 5"/>
            <p:cNvSpPr txBox="1"/>
            <p:nvPr/>
          </p:nvSpPr>
          <p:spPr>
            <a:xfrm>
              <a:off x="7770360" y="5224095"/>
              <a:ext cx="36982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FIND YOUR SPARK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7212" y="2243991"/>
              <a:ext cx="4156788" cy="2779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330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983</TotalTime>
  <Words>740</Words>
  <Application>Microsoft Macintosh PowerPoint</Application>
  <PresentationFormat>Widescreen</PresentationFormat>
  <Paragraphs>136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Abadi MT Condensed Extra Bold</vt:lpstr>
      <vt:lpstr>American Typewriter</vt:lpstr>
      <vt:lpstr>Arial</vt:lpstr>
      <vt:lpstr>Calibri</vt:lpstr>
      <vt:lpstr>Century Gothic</vt:lpstr>
      <vt:lpstr>Mangal</vt:lpstr>
      <vt:lpstr>Vapor Trail</vt:lpstr>
      <vt:lpstr>PowerPoint Presentation</vt:lpstr>
      <vt:lpstr>stage 0 | SPOTLIGHT </vt:lpstr>
      <vt:lpstr>stage 1| self-reflect</vt:lpstr>
      <vt:lpstr>stage 2| set goals</vt:lpstr>
      <vt:lpstr>stage 3| START SMART</vt:lpstr>
      <vt:lpstr>stage 4| strategy </vt:lpstr>
      <vt:lpstr>stage 5| social media</vt:lpstr>
      <vt:lpstr>stage 6| summit</vt:lpstr>
      <vt:lpstr>END STAGE| Succeed</vt:lpstr>
      <vt:lpstr>PowerPoint Presentation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WENDY.XIE1@baruchmail.cuny.edu</dc:creator>
  <cp:lastModifiedBy>WENDY.XIE1@baruchmail.cuny.edu</cp:lastModifiedBy>
  <cp:revision>122</cp:revision>
  <dcterms:created xsi:type="dcterms:W3CDTF">2017-09-16T18:54:34Z</dcterms:created>
  <dcterms:modified xsi:type="dcterms:W3CDTF">2018-01-12T01:19:11Z</dcterms:modified>
</cp:coreProperties>
</file>